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Yanone Kaffeesatz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YanoneKaffeesatz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YanoneKaffeesatz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Greeting -&gt; Name -&gt; Student -&gt; “This summer, I was…” International Intern, Interactive Team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Used in real time rendering often, such as modelling </a:t>
            </a:r>
            <a:r>
              <a:rPr lang="en"/>
              <a:t>terrains</a:t>
            </a:r>
            <a:r>
              <a:rPr lang="en"/>
              <a:t> and simulating smoke, water, etc.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 generate vectors...ie: flow field, series of moving vectors that objects can follow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Starting with an empty screen, divide screen width and resolution by scale (find number of vectors per pixel)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Generate an angle from noise (offsets, with time as the third dimension)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Generate vector from angle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10 seconds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Combining the two results in an unclear image, good thing we have…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...bones!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Same method as before, now just using Unity’s mesh class to set vertices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Anacostia, Washington DC. Historical Neighborhood. Not mentioned, read up on it.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Stanford, 2014, Art and CS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Still of Maya and Film work, which leads to...</a:t>
            </a:r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3D Curl Noise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Calculate two noise samples for two gradients. Subtract the gradients for each axis to find noise.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Curl is an operator. Image very cluttered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Save a copy of the previous point in the cloud each frame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Calculate difference between current and previous point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it’s less than our clipping threshold, include it in the mesh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a </a:t>
            </a:r>
            <a:r>
              <a:rPr lang="en"/>
              <a:t>separate</a:t>
            </a:r>
            <a:r>
              <a:rPr lang="en"/>
              <a:t> array, we </a:t>
            </a:r>
            <a:r>
              <a:rPr lang="en"/>
              <a:t>measure</a:t>
            </a:r>
            <a:r>
              <a:rPr lang="en"/>
              <a:t> consistency of each point that passes our first threshold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more consistent a point is, it will increment.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less consistent a point is, it will decrement.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a point is above a certain threshold, display it. *Clamp from 0 to 1 for normalization, UVs to link opacity to point visibility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After some Post FX...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to next for me?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ICO, 2001.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Shadows as spiritual, ethereal </a:t>
            </a:r>
            <a:r>
              <a:rPr lang="en"/>
              <a:t>presence</a:t>
            </a:r>
            <a:r>
              <a:rPr lang="en"/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Want to capture body w/Kinect...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Powerful, Webcam with depth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Loop through depth map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Convert each pixel (2D space) to world (3D space)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If the pixel is in our threshold, display 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Image is still, just tracks, no animation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0B1WXpzjfzML0X3ZzNXRVRlBFMG8/view" TargetMode="External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6.jp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0B1WXpzjfzML0XzBqRVlzdkVMdFk/view" TargetMode="External"/><Relationship Id="rId4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0B1WXpzjfzML0Q2dVcEdIWDJCVkU/vie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Yanone Kaffeesatz"/>
                <a:ea typeface="Yanone Kaffeesatz"/>
                <a:cs typeface="Yanone Kaffeesatz"/>
                <a:sym typeface="Yanone Kaffeesatz"/>
              </a:rPr>
              <a:t>Finding Your Shadow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Yanone Kaffeesatz"/>
                <a:ea typeface="Yanone Kaffeesatz"/>
                <a:cs typeface="Yanone Kaffeesatz"/>
                <a:sym typeface="Yanone Kaffeesatz"/>
              </a:rPr>
              <a:t>Shadow Mirror</a:t>
            </a:r>
            <a:r>
              <a:rPr lang="en">
                <a:latin typeface="Yanone Kaffeesatz"/>
                <a:ea typeface="Yanone Kaffeesatz"/>
                <a:cs typeface="Yanone Kaffeesatz"/>
                <a:sym typeface="Yanone Kaffeesatz"/>
              </a:rPr>
              <a:t> | 影の鏡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62" name="Shape 62"/>
          <p:cNvSpPr txBox="1"/>
          <p:nvPr/>
        </p:nvSpPr>
        <p:spPr>
          <a:xfrm>
            <a:off x="516025" y="3435075"/>
            <a:ext cx="3406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Stewart Gray III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Stanford University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teamLab Summer Intern 2017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5313600" y="3435075"/>
            <a:ext cx="3406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　　</a:t>
            </a:r>
            <a:r>
              <a:rPr lang="en" sz="16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　</a:t>
            </a:r>
            <a:r>
              <a:rPr lang="en" sz="1600">
                <a:latin typeface="Yanone Kaffeesatz"/>
                <a:ea typeface="Yanone Kaffeesatz"/>
                <a:cs typeface="Yanone Kaffeesatz"/>
                <a:sym typeface="Yanone Kaffeesatz"/>
              </a:rPr>
              <a:t>ステュワート　グレイ　</a:t>
            </a:r>
            <a:r>
              <a:rPr lang="en" sz="1600">
                <a:latin typeface="Yanone Kaffeesatz"/>
                <a:ea typeface="Yanone Kaffeesatz"/>
                <a:cs typeface="Yanone Kaffeesatz"/>
                <a:sym typeface="Yanone Kaffeesatz"/>
              </a:rPr>
              <a:t>III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highlight>
                  <a:srgbClr val="FFFFFF"/>
                </a:highlight>
                <a:latin typeface="Yanone Kaffeesatz"/>
                <a:ea typeface="Yanone Kaffeesatz"/>
                <a:cs typeface="Yanone Kaffeesatz"/>
                <a:sym typeface="Yanone Kaffeesatz"/>
              </a:rPr>
              <a:t>　　　　　　スタンフォード大学</a:t>
            </a:r>
          </a:p>
          <a:p>
            <a:pPr indent="-69850" lvl="0" mar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highlight>
                  <a:srgbClr val="FFFFFF"/>
                </a:highlight>
                <a:latin typeface="Yanone Kaffeesatz"/>
                <a:ea typeface="Yanone Kaffeesatz"/>
                <a:cs typeface="Yanone Kaffeesatz"/>
                <a:sym typeface="Yanone Kaffeesatz"/>
              </a:rPr>
              <a:t>   チームラボ　夏のインタ―ン2017</a:t>
            </a: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Yanone Kaffeesatz"/>
                <a:ea typeface="Yanone Kaffeesatz"/>
                <a:cs typeface="Yanone Kaffeesatz"/>
                <a:sym typeface="Yanone Kaffeesatz"/>
              </a:rPr>
              <a:t>　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-16800" y="4727750"/>
            <a:ext cx="9177600" cy="415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-33600" y="0"/>
            <a:ext cx="9177600" cy="415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Integration with Noise |Perlin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ノイズ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4400300" y="839500"/>
            <a:ext cx="38496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Perlin Noise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Used to generate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pseudo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-random numbers from [-1, 1]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Useful for terrain generation (ie: Heightmaps)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Can also be used to create flow fields</a:t>
            </a:r>
          </a:p>
        </p:txBody>
      </p:sp>
      <p:pic>
        <p:nvPicPr>
          <p:cNvPr descr="perlin_noise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8"/>
            <a:ext cx="3711700" cy="3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Noise and Flow Fields | ノイズと Flow Field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2DFlow.PN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330" y="1533478"/>
            <a:ext cx="2455967" cy="24925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2DFlow.PNG"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533478"/>
            <a:ext cx="2455970" cy="24925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3" name="Shape 153"/>
          <p:cNvSpPr txBox="1"/>
          <p:nvPr/>
        </p:nvSpPr>
        <p:spPr>
          <a:xfrm>
            <a:off x="2767675" y="1533475"/>
            <a:ext cx="3608700" cy="249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Float t = 0.0001;</a:t>
            </a:r>
          </a:p>
          <a:p>
            <a:pPr lvl="0">
              <a:spcBef>
                <a:spcPts val="0"/>
              </a:spcBef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Float millis = time.deltaTime()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float xOff =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for (int x = 0; x &lt; WIDTH/SCALE; x++)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float yOff =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for (int y = 0; y &lt; HEIGHT/SCALE; y++)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{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//Obtain the index of each vector in the field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int index = x + y * WIDTH/SCALE;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//Remap theta from [0,1] to [0, 16PI]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float theta = map(noise(xOff, yOff, millis * t),  0, 1, 0, TWO_PI * 16);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yOff += 0.1;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Vector3 v = Vector3.fromAngle(theta);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field[index] = v;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xOffset += 0.1;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450975" y="4026175"/>
            <a:ext cx="2233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Empty screen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6487412" y="4026175"/>
            <a:ext cx="2233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Screen full of moving vectors!</a:t>
            </a:r>
          </a:p>
        </p:txBody>
      </p:sp>
      <p:sp>
        <p:nvSpPr>
          <p:cNvPr id="156" name="Shape 156"/>
          <p:cNvSpPr/>
          <p:nvPr/>
        </p:nvSpPr>
        <p:spPr>
          <a:xfrm>
            <a:off x="2955075" y="3231100"/>
            <a:ext cx="2331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955075" y="2721149"/>
            <a:ext cx="2331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955075" y="2211175"/>
            <a:ext cx="2331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Flow Fields and Particle Systems | Flow Fieldと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パーティクルシステム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 title="ShadowMirror_2017_07_24.avi">
            <a:hlinkClick r:id="rId3"/>
          </p:cNvPr>
          <p:cNvSpPr/>
          <p:nvPr/>
        </p:nvSpPr>
        <p:spPr>
          <a:xfrm>
            <a:off x="2324625" y="11461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erging the Two |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Point Cloud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と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Perlinを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交える</a:t>
            </a:r>
          </a:p>
        </p:txBody>
      </p:sp>
      <p:pic>
        <p:nvPicPr>
          <p:cNvPr descr="JUL3_ProcessingPointCloud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99" y="1516107"/>
            <a:ext cx="2688074" cy="2524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Flow.PNG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200" y="1723750"/>
            <a:ext cx="2282400" cy="23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2261550" y="2519150"/>
            <a:ext cx="800400" cy="800400"/>
          </a:xfrm>
          <a:prstGeom prst="mathPlus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486775" y="2519150"/>
            <a:ext cx="800400" cy="800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UL20_DEBUG_2.png"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474" y="1702674"/>
            <a:ext cx="2433349" cy="243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219500" y="4136025"/>
            <a:ext cx="27153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2"/>
                </a:solidFill>
              </a:rPr>
              <a:t>Particle Flow Field in shape of Point Cloud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Joints - A Clearer Image |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ジョイントのデータ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　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UL23_Skeleton.PNG" id="183" name="Shape 183"/>
          <p:cNvPicPr preferRelativeResize="0"/>
          <p:nvPr/>
        </p:nvPicPr>
        <p:blipFill rotWithShape="1">
          <a:blip r:embed="rId3">
            <a:alphaModFix/>
          </a:blip>
          <a:srcRect b="8" l="0" r="0" t="13148"/>
          <a:stretch/>
        </p:blipFill>
        <p:spPr>
          <a:xfrm>
            <a:off x="2744487" y="1152475"/>
            <a:ext cx="3655024" cy="31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2399400" y="2584900"/>
            <a:ext cx="4345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Processing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we can access (almost) all of the Kinect’s API functions, including the skeleton!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DFlow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619" y="1639231"/>
            <a:ext cx="1987825" cy="2017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763500" y="2462725"/>
            <a:ext cx="538500" cy="538500"/>
          </a:xfrm>
          <a:prstGeom prst="mathPlus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5802615" y="2462712"/>
            <a:ext cx="538500" cy="538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UL23_Skeleton.PNG" id="194" name="Shape 194"/>
          <p:cNvPicPr preferRelativeResize="0"/>
          <p:nvPr/>
        </p:nvPicPr>
        <p:blipFill rotWithShape="1">
          <a:blip r:embed="rId4">
            <a:alphaModFix/>
          </a:blip>
          <a:srcRect b="9443" l="0" r="9820" t="13151"/>
          <a:stretch/>
        </p:blipFill>
        <p:spPr>
          <a:xfrm>
            <a:off x="381006" y="1639230"/>
            <a:ext cx="2341142" cy="2017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28_Skel_DEBUG_52.png"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499" y="1556050"/>
            <a:ext cx="2291924" cy="229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6268325" y="3847975"/>
            <a:ext cx="2564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Particle System from skeleton joints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Modifying the Particles |</a:t>
            </a:r>
            <a:r>
              <a:rPr lang="en" sz="2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パーティクルを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変更しています</a:t>
            </a: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UG7_Shadow.PNG" id="203" name="Shape 203"/>
          <p:cNvPicPr preferRelativeResize="0"/>
          <p:nvPr/>
        </p:nvPicPr>
        <p:blipFill rotWithShape="1">
          <a:blip r:embed="rId3">
            <a:alphaModFix/>
          </a:blip>
          <a:srcRect b="0" l="2075" r="0" t="14074"/>
          <a:stretch/>
        </p:blipFill>
        <p:spPr>
          <a:xfrm>
            <a:off x="311700" y="1182599"/>
            <a:ext cx="3902899" cy="35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4361975" y="2368125"/>
            <a:ext cx="4342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Instead of having particles conform to the shape of the point cloud, have particles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emit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from the point cloud.</a:t>
            </a:r>
          </a:p>
        </p:txBody>
      </p:sp>
      <p:pic>
        <p:nvPicPr>
          <p:cNvPr descr="ShadowMirror_20170728_Profiling.PNG"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0" y="2466350"/>
            <a:ext cx="9144000" cy="59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7294200" y="4194175"/>
            <a:ext cx="1538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Average FPS: 5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Transition to Unity | Unityに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移行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cessing_3_logo.png" id="213" name="Shape 2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2175" y="3108325"/>
            <a:ext cx="1717849" cy="171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3993700" y="1194925"/>
            <a:ext cx="4969800" cy="3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Unity 2017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Power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Greater flexibility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 strike="sngStrike">
                <a:latin typeface="Calibri"/>
                <a:ea typeface="Calibri"/>
                <a:cs typeface="Calibri"/>
                <a:sym typeface="Calibri"/>
              </a:rPr>
              <a:t>Easy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ccess to Microsoft’s Kinect SDK - no third party alternatives!</a:t>
            </a:r>
          </a:p>
        </p:txBody>
      </p:sp>
      <p:pic>
        <p:nvPicPr>
          <p:cNvPr descr="Unity_Technologies_logo.svg.png" id="215" name="Shape 215"/>
          <p:cNvPicPr preferRelativeResize="0"/>
          <p:nvPr/>
        </p:nvPicPr>
        <p:blipFill rotWithShape="1">
          <a:blip r:embed="rId4">
            <a:alphaModFix/>
          </a:blip>
          <a:srcRect b="0" l="0" r="59096" t="0"/>
          <a:stretch/>
        </p:blipFill>
        <p:spPr>
          <a:xfrm>
            <a:off x="453850" y="1245025"/>
            <a:ext cx="3740150" cy="33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Emitting Particles from Mesh | Mesh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から、</a:t>
            </a:r>
            <a:r>
              <a:rPr lang="en"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パーティクル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を</a:t>
            </a: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生まれる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UG17_UnitySettings1.PNG" id="222" name="Shape 222"/>
          <p:cNvPicPr preferRelativeResize="0"/>
          <p:nvPr/>
        </p:nvPicPr>
        <p:blipFill rotWithShape="1">
          <a:blip r:embed="rId3">
            <a:alphaModFix/>
          </a:blip>
          <a:srcRect b="2225" l="0" r="33168" t="1416"/>
          <a:stretch/>
        </p:blipFill>
        <p:spPr>
          <a:xfrm>
            <a:off x="311700" y="1393749"/>
            <a:ext cx="4748200" cy="29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137450" y="1247200"/>
            <a:ext cx="32697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Unity can emit particles from mesh vertices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Test with “Ethan” mesh in Unity’s Standard Assets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Smooth Performance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Unity’s Particle System has its own noise implementation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Sounds Ideal!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Unity’s Mesh Class to Create Point Cloud | Unityで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メッシュ生成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454775" y="1017725"/>
            <a:ext cx="4464600" cy="3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Mesh tmp = new Mesh();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List&lt;Vector3&gt; verts = new List&lt;Vector3&gt;();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List&lt;int&gt; inds = new List&lt;int&gt;();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//Same indexing and conversion as before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   if (</a:t>
            </a:r>
            <a:r>
              <a:rPr b="1" lang="en" sz="1000">
                <a:solidFill>
                  <a:srgbClr val="6FA8DC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1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inside </a:t>
            </a:r>
            <a:r>
              <a:rPr b="1" lang="en" sz="10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  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Add points to verts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		  Add current index to inds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//Complete the creation of the mesh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Mesh vertices = verts list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Mesh indices = inds (as points)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tmp;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UG23_UnityPointCloudBrokenShader.PN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50" y="1330987"/>
            <a:ext cx="3396125" cy="32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628650" y="31966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400"/>
              <a:t>About Me</a:t>
            </a:r>
            <a:r>
              <a:rPr i="0" lang="en" sz="2400" u="none" cap="none" strike="noStrike">
                <a:solidFill>
                  <a:schemeClr val="dk1"/>
                </a:solidFill>
              </a:rPr>
              <a:t> |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私について</a:t>
            </a:r>
          </a:p>
        </p:txBody>
      </p:sp>
      <p:pic>
        <p:nvPicPr>
          <p:cNvPr descr="IMG_3855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5" y="1125324"/>
            <a:ext cx="8639952" cy="3676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nford University | Kazuhisa OTSUBO | Flickr"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3091"/>
          <a:stretch/>
        </p:blipFill>
        <p:spPr>
          <a:xfrm>
            <a:off x="1561212" y="1043347"/>
            <a:ext cx="6021573" cy="389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OCT2016_1A_W.png"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22925"/>
            <a:ext cx="4452305" cy="2895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lcsnap2016-04-11-01h50m17s159_cine.png"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5985" y="1222925"/>
            <a:ext cx="5148014" cy="289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Problem |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問題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Point Cloud is not a Static Mesh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Integration with Particle System Not Possible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Solution?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2754925" y="3419225"/>
            <a:ext cx="35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Modify Point Cloud Vertices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Wonderful World of Shaders |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綺麗なシェーダー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UG18_UnityClipOFF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1832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4730300" y="1152475"/>
            <a:ext cx="3987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float3 curl(float x, float y, float z) {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float eps = 1.0f;</a:t>
            </a:r>
          </a:p>
          <a:p>
            <a:pPr indent="38735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float n1, n2, a, b;</a:t>
            </a:r>
          </a:p>
          <a:p>
            <a:pPr indent="38735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float3 curl;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38735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//Calculating the change of X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n1 = snoise(float3(x, y + eps, z));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n2 = snoise(float3(x, y - eps, z));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a = (n1 - n2) / (2.0f * eps);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n1 = snoise(float3(x, y, z + eps));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n2 = snoise(float3(x, y, z - eps));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b = (n1 - n2) / (2.0f * eps);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curl.x = a - b;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...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return curl;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297975" y="4568875"/>
            <a:ext cx="4332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Point Cloud after applying curl </a:t>
            </a:r>
            <a:r>
              <a:rPr lang="en" sz="1000"/>
              <a:t>noise</a:t>
            </a:r>
            <a:r>
              <a:rPr lang="en" sz="1000"/>
              <a:t> to Vertex Shader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845000" y="5268375"/>
            <a:ext cx="3987300" cy="3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float3 curl(float x, float y, float z)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float eps = 1.0f;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float n1, n2, a, b;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float3 curl;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//Calculating the change of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snoise(float3(x, y + eps,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n2 = snoise(float3(x, y - eps,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a = (n1 - n2) / (2.0f * eps);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snoise(float3(x, y, z + eps));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n2 = snoise(float3(x, y, z - eps));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b = (n1 - n2) / (2.0f * eps);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curl.x = a - b;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//Calculating the change of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snoise(float3(x, y, z + eps));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n2 = snoise(float3(x, y, z - eps));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a = (n1 - n2) / (2.0f * eps);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 + eps, y,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n2 = snoise(float3(x + eps, y,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b = (n1 - n2) / (2.0f * eps);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curl.y = a - b;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//Calculating the change of Z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 + eps, y, z));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n2 = snoise(float3(x - eps, y,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a = (n1 - n2) / (2.0f * eps);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n1 = snoise(float3(x, y + eps,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n2 = snoise(float3(x, y - eps, z));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b = (n1 - n2) / (2.0f * eps);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curl.z = a - b;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	return curl;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Reducing Artifacts Pt. 1 - Pixel Clipping | </a:t>
            </a:r>
            <a:r>
              <a:rPr lang="en" sz="235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画像を掃除してる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　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5065500" y="1017725"/>
            <a:ext cx="39390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Mesh tmp = new Mesh();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Vector3 point = new Vector3(0, 0, 0);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for (int x = 0; x &lt; width; x ++)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for (int y = 0; y &lt; height; y ++)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 </a:t>
            </a:r>
            <a:r>
              <a:rPr b="1"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Vector3 prevPoint = point;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b="1"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point = toCamera(x, y, z);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if (</a:t>
            </a:r>
            <a:r>
              <a:rPr b="1" lang="en" sz="900">
                <a:solidFill>
                  <a:srgbClr val="6FA8DC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inside </a:t>
            </a:r>
            <a:r>
              <a:rPr b="1" lang="en" sz="900">
                <a:solidFill>
                  <a:srgbClr val="6FA8DC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&amp;&amp;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pixelDifference(prevPoint, point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&lt; CLIP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{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//Add point to mesh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>
              <a:spcBef>
                <a:spcPts val="0"/>
              </a:spcBef>
              <a:buNone/>
            </a:pPr>
            <a:r>
              <a:rPr lang="en"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38950" y="2396975"/>
            <a:ext cx="4164000" cy="1028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float pixelDifference(Vector3 p1, Vector3 p2)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return (p2 - p1);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cxnSp>
        <p:nvCxnSpPr>
          <p:cNvPr id="255" name="Shape 255"/>
          <p:cNvCxnSpPr/>
          <p:nvPr/>
        </p:nvCxnSpPr>
        <p:spPr>
          <a:xfrm>
            <a:off x="4502950" y="2950100"/>
            <a:ext cx="1435800" cy="1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Reducing Artifacts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Pt. 1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Pixel Clipping | </a:t>
            </a:r>
            <a:r>
              <a:rPr lang="en" sz="235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画像を掃除してる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　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UG18_UnityClipON.PNG"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2248"/>
          <a:stretch/>
        </p:blipFill>
        <p:spPr>
          <a:xfrm>
            <a:off x="4498575" y="1138999"/>
            <a:ext cx="4398075" cy="3388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G18_UnityClipOFF.PNG" id="263" name="Shape 263"/>
          <p:cNvPicPr preferRelativeResize="0"/>
          <p:nvPr/>
        </p:nvPicPr>
        <p:blipFill rotWithShape="1">
          <a:blip r:embed="rId4">
            <a:alphaModFix/>
          </a:blip>
          <a:srcRect b="823" l="0" r="0" t="0"/>
          <a:stretch/>
        </p:blipFill>
        <p:spPr>
          <a:xfrm>
            <a:off x="256450" y="1139000"/>
            <a:ext cx="4318324" cy="33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1011675" y="4527150"/>
            <a:ext cx="2233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Pixel Difference Off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580700" y="4527150"/>
            <a:ext cx="2233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Pixel Difference 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Reducing Artifacts Pt. 2 - Value System | </a:t>
            </a:r>
            <a:r>
              <a:rPr lang="en" sz="235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画像を掃除してる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718475" y="1048675"/>
            <a:ext cx="4354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...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List&lt;Vector2&gt; uv = new List&lt;Vector2&gt;();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float v = vismarks[x,y];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if (</a:t>
            </a:r>
            <a:r>
              <a:rPr b="1" lang="en" sz="900">
                <a:solidFill>
                  <a:srgbClr val="6FA8DC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inside </a:t>
            </a:r>
            <a:r>
              <a:rPr b="1" lang="en" sz="900">
                <a:solidFill>
                  <a:srgbClr val="6FA8DC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v += INC;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else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v -= INC2;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if (verts.Count &lt; MAX_VERTS &amp;&amp; v &gt;= VIS_THRESH)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verts.Add(point);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uv.Add(new Vector2((v - VIS_THRESH) * 2.0f, 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1"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vismarks[x, y] = Mathf.Clamp01(v);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UG18_UnityClipON.PNG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2248"/>
          <a:stretch/>
        </p:blipFill>
        <p:spPr>
          <a:xfrm>
            <a:off x="206850" y="1062799"/>
            <a:ext cx="4398075" cy="33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Reducing Artifacts Pt. 2 - Value System | </a:t>
            </a:r>
            <a:r>
              <a:rPr lang="en" sz="235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画像を掃除してる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UG18_UnityClipON.PNG" id="278" name="Shape 278"/>
          <p:cNvPicPr preferRelativeResize="0"/>
          <p:nvPr/>
        </p:nvPicPr>
        <p:blipFill rotWithShape="1">
          <a:blip r:embed="rId3">
            <a:alphaModFix/>
          </a:blip>
          <a:srcRect b="418" l="0" r="0" t="2248"/>
          <a:stretch/>
        </p:blipFill>
        <p:spPr>
          <a:xfrm>
            <a:off x="256450" y="1080100"/>
            <a:ext cx="4398075" cy="337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G21_UnityClipON+THRESH.PNG" id="279" name="Shape 279"/>
          <p:cNvPicPr preferRelativeResize="0"/>
          <p:nvPr/>
        </p:nvPicPr>
        <p:blipFill rotWithShape="1">
          <a:blip r:embed="rId4">
            <a:alphaModFix/>
          </a:blip>
          <a:srcRect b="428" l="268" r="278" t="0"/>
          <a:stretch/>
        </p:blipFill>
        <p:spPr>
          <a:xfrm>
            <a:off x="4549250" y="1080100"/>
            <a:ext cx="4318299" cy="337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320525" y="4417900"/>
            <a:ext cx="2233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Pixel Difference On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4906525" y="4454425"/>
            <a:ext cx="39609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Pixel Difference On + Value 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 title="kagami_2017_08_24_17_10_15_218.avi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Future Implementation |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HiraKakuPro-W3"/>
                <a:ea typeface="HiraKakuPro-W3"/>
                <a:cs typeface="HiraKakuPro-W3"/>
                <a:sym typeface="HiraKakuPro-W3"/>
              </a:rPr>
              <a:t>将来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にしたいです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11700" y="1342050"/>
            <a:ext cx="6760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Compute Shader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Increased Performance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Greater control of points on the point cloud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Multiple Kinects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Full body scanning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Modifying the “Shadow” based off user’s actions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Gesture recognition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Display as an actual mirror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2033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405750" y="3877500"/>
            <a:ext cx="833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Yanone Kaffeesatz"/>
                <a:ea typeface="Yanone Kaffeesatz"/>
                <a:cs typeface="Yanone Kaffeesatz"/>
                <a:sym typeface="Yanone Kaffeesatz"/>
              </a:rPr>
              <a:t>ありがとうございました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607650" y="817250"/>
            <a:ext cx="1928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Thank you!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Concept |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コンセプト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91818" y="2834982"/>
            <a:ext cx="7886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one could represent the internal parts of ourselves that we try to hide?</a:t>
            </a:r>
          </a:p>
        </p:txBody>
      </p:sp>
      <p:sp>
        <p:nvSpPr>
          <p:cNvPr id="81" name="Shape 81"/>
          <p:cNvSpPr/>
          <p:nvPr/>
        </p:nvSpPr>
        <p:spPr>
          <a:xfrm>
            <a:off x="628650" y="2744745"/>
            <a:ext cx="7886700" cy="90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1919039" y="2352330"/>
            <a:ext cx="517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in a mirror, we see our external selves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291840" y="3540518"/>
            <a:ext cx="226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Shadow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3859850" y="4010075"/>
            <a:ext cx="10779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595959"/>
                </a:solidFill>
              </a:rPr>
              <a:t>影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2715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Visual Reference |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ビデオ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311700" y="4608350"/>
            <a:ext cx="49275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ICO, Sony Computer Entertainment 2001</a:t>
            </a:r>
          </a:p>
        </p:txBody>
      </p:sp>
      <p:sp>
        <p:nvSpPr>
          <p:cNvPr id="92" name="Shape 92" title="ICOqueen2.mp4">
            <a:hlinkClick r:id="rId3"/>
          </p:cNvPr>
          <p:cNvSpPr/>
          <p:nvPr/>
        </p:nvSpPr>
        <p:spPr>
          <a:xfrm>
            <a:off x="311700" y="1146175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Meeting the Kinect | Kinectを使う初めて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box-one-kinectjpg-8ddb5e_1280w.jp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9887"/>
            <a:ext cx="3913948" cy="22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4055575" y="1248850"/>
            <a:ext cx="46671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Microsoft Kinect v2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RGB Sensor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 u="sng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 u="sng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Meeting the Kinect | Kinectを使う初めて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xbox-one-kinectjpg-8ddb5e_1280w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9887"/>
            <a:ext cx="3913948" cy="22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055575" y="1248850"/>
            <a:ext cx="46671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Microsoft Kinect v2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RGB Sensor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Depth Sensor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(Opens up a world of possibilities!)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Prototyping |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プロトタイプ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cessing_3_logo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899"/>
            <a:ext cx="3323549" cy="33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758625" y="1194925"/>
            <a:ext cx="4969800" cy="3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Processing 3.0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Lightweight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Easy to use </a:t>
            </a:r>
          </a:p>
          <a:p>
            <a:pPr indent="-228600" lvl="0" marL="457200">
              <a:spcBef>
                <a:spcPts val="0"/>
              </a:spcBef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Quick integration with Kinect v2.0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Generating a Point Cloud | Point Cloudを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作っています</a:t>
            </a:r>
          </a:p>
        </p:txBody>
      </p:sp>
      <p:pic>
        <p:nvPicPr>
          <p:cNvPr descr="DepthMap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9" y="1702949"/>
            <a:ext cx="1950099" cy="196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3_ProcessingPointCloud.PNG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219" y="1169775"/>
            <a:ext cx="3133074" cy="29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2774825" y="2339225"/>
            <a:ext cx="4314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46450" y="3604850"/>
            <a:ext cx="282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Depth Image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890137" y="3573275"/>
            <a:ext cx="282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Point Cloud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2883975" y="1549425"/>
            <a:ext cx="29712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//Iterate through all the pixels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for (int x = 0; x &lt; DEPTH_WIDTH; x++)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for (int y = 0; y &lt; DEPTH_HEIGHT; y++)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//Index each pixel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int index = x + y * DEPTH_WIDTH;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int z = depthArray[index];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//Virtual to Physical Space</a:t>
            </a:r>
          </a:p>
          <a:p>
            <a:pPr lvl="0">
              <a:spcBef>
                <a:spcPts val="0"/>
              </a:spcBef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Vector3 point = pointToWorld(x, y, z);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//Render the pixels inside THRESHOLD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if (</a:t>
            </a:r>
            <a:r>
              <a:rPr b="1" lang="en" sz="8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z is inside THRESHOLD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vertex(point.x, point.y, point.z 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2774825" y="2717825"/>
            <a:ext cx="4314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774825" y="3096425"/>
            <a:ext cx="4314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722100" y="2292475"/>
            <a:ext cx="76998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Yanone Kaffeesatz"/>
                <a:ea typeface="Yanone Kaffeesatz"/>
                <a:cs typeface="Yanone Kaffeesatz"/>
                <a:sym typeface="Yanone Kaffeesatz"/>
              </a:rPr>
              <a:t>How do we animate the cloud?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